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6" r:id="rId3"/>
    <p:sldId id="28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36658" initials="m" lastIdx="2" clrIdx="0">
    <p:extLst>
      <p:ext uri="{19B8F6BF-5375-455C-9EA6-DF929625EA0E}">
        <p15:presenceInfo xmlns:p15="http://schemas.microsoft.com/office/powerpoint/2012/main" userId="m366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FB"/>
    <a:srgbClr val="00B3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38" autoAdjust="0"/>
  </p:normalViewPr>
  <p:slideViewPr>
    <p:cSldViewPr snapToGrid="0">
      <p:cViewPr varScale="1">
        <p:scale>
          <a:sx n="53" d="100"/>
          <a:sy n="53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-53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45B51-D9C0-4618-BF55-8EADCACEAA09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D95C8-899C-44B3-9900-0984F9E41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1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요구 명세서에서 작성한 독서 모임 프로그램의 큰 기능 </a:t>
            </a:r>
            <a:r>
              <a:rPr lang="en-US" altLang="ko-KR" dirty="0"/>
              <a:t>4</a:t>
            </a:r>
            <a:r>
              <a:rPr lang="ko-KR" altLang="en-US" dirty="0"/>
              <a:t>가지를 분류해서 작성했기 때문에 그 부분 설명하시고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기능에 맞춰서 클래스 다이어그램을 설명한다고 말하시고 다음 슬라이드로 넘어가시면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1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소통의 어려움 </a:t>
            </a:r>
            <a:r>
              <a:rPr lang="en-US" altLang="ko-KR" dirty="0"/>
              <a:t>: </a:t>
            </a:r>
            <a:r>
              <a:rPr lang="ko-KR" altLang="en-US" dirty="0"/>
              <a:t>의견 조율의 어려움</a:t>
            </a:r>
            <a:r>
              <a:rPr lang="en-US" altLang="ko-KR" dirty="0"/>
              <a:t>. </a:t>
            </a:r>
            <a:r>
              <a:rPr lang="ko-KR" altLang="en-US" dirty="0"/>
              <a:t>직접 얼굴을 보면서 한 것이 아니라 화상 회의였기 때문에</a:t>
            </a:r>
            <a:r>
              <a:rPr lang="en-US" altLang="ko-KR" dirty="0"/>
              <a:t> </a:t>
            </a:r>
            <a:r>
              <a:rPr lang="ko-KR" altLang="en-US" dirty="0"/>
              <a:t>각자 이해한 바가 조금씩 달라서 의견을 조율할 때마다 어려움을 느낌</a:t>
            </a:r>
            <a:endParaRPr lang="en-US" altLang="ko-KR" dirty="0"/>
          </a:p>
          <a:p>
            <a:r>
              <a:rPr lang="ko-KR" altLang="en-US" dirty="0"/>
              <a:t>요구사항 이해의 어려움 </a:t>
            </a:r>
            <a:r>
              <a:rPr lang="en-US" altLang="ko-KR" dirty="0"/>
              <a:t>: </a:t>
            </a:r>
            <a:r>
              <a:rPr lang="ko-KR" altLang="en-US" dirty="0"/>
              <a:t>요구사항을 정확하게 이해하는 것이 어렵고 각자가 요구사항을 다르게 이해하는 경우도 있었다</a:t>
            </a:r>
            <a:endParaRPr lang="en-US" altLang="ko-KR" dirty="0"/>
          </a:p>
          <a:p>
            <a:r>
              <a:rPr lang="ko-KR" altLang="en-US" dirty="0"/>
              <a:t>일정 조율의 어려움 </a:t>
            </a:r>
            <a:r>
              <a:rPr lang="en-US" altLang="ko-KR" dirty="0"/>
              <a:t>: </a:t>
            </a:r>
            <a:r>
              <a:rPr lang="ko-KR" altLang="en-US" dirty="0"/>
              <a:t>각자 수업이 다르기 때문에 되는 날을 조율하는 것이 어려웠다</a:t>
            </a:r>
            <a:endParaRPr lang="en-US" altLang="ko-KR" dirty="0"/>
          </a:p>
          <a:p>
            <a:r>
              <a:rPr lang="ko-KR" altLang="en-US" dirty="0"/>
              <a:t>제출의 어려움 </a:t>
            </a:r>
            <a:r>
              <a:rPr lang="en-US" altLang="ko-KR" dirty="0"/>
              <a:t>: </a:t>
            </a:r>
            <a:r>
              <a:rPr lang="ko-KR" altLang="en-US" dirty="0"/>
              <a:t>대면수업이 아니라</a:t>
            </a:r>
            <a:r>
              <a:rPr lang="en-US" altLang="ko-KR" dirty="0"/>
              <a:t> </a:t>
            </a:r>
            <a:r>
              <a:rPr lang="ko-KR" altLang="en-US" dirty="0"/>
              <a:t>인터넷 강의 였기 때문에 제출물을 얼마나 자세하고 상세히 써야하는 지 몰랐다</a:t>
            </a:r>
            <a:r>
              <a:rPr lang="en-US" altLang="ko-KR" dirty="0"/>
              <a:t>. </a:t>
            </a:r>
            <a:r>
              <a:rPr lang="ko-KR" altLang="en-US" dirty="0"/>
              <a:t>교수님의 메일 </a:t>
            </a:r>
            <a:r>
              <a:rPr lang="ko-KR" altLang="en-US"/>
              <a:t>답변이 올때까지 </a:t>
            </a:r>
            <a:r>
              <a:rPr lang="ko-KR" altLang="en-US" dirty="0"/>
              <a:t>팀원들 모두 </a:t>
            </a:r>
            <a:r>
              <a:rPr lang="ko-KR" altLang="en-US"/>
              <a:t>어려움을 느꼈다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94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A4531C4-2AD0-4266-AA5B-9D7588D71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 다이어그램을 보여줍니다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61141B3-3C03-4892-8316-D22119F7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기준으로 추출해낸 </a:t>
            </a:r>
            <a:r>
              <a:rPr lang="en-US" altLang="ko-KR" dirty="0"/>
              <a:t>6</a:t>
            </a:r>
            <a:r>
              <a:rPr lang="ko-KR" altLang="en-US" dirty="0"/>
              <a:t>개의 엔티티 클래스를 필드와 메소드를 간략하게 설명하신 다음에 </a:t>
            </a:r>
            <a:endParaRPr lang="en-US" altLang="ko-KR" dirty="0"/>
          </a:p>
          <a:p>
            <a:r>
              <a:rPr lang="ko-KR" altLang="en-US" dirty="0"/>
              <a:t>그 엔티티 클래스에 필요한 </a:t>
            </a:r>
            <a:r>
              <a:rPr lang="en-US" altLang="ko-KR" dirty="0"/>
              <a:t>list </a:t>
            </a:r>
            <a:r>
              <a:rPr lang="ko-KR" altLang="en-US" dirty="0"/>
              <a:t>클래스들과 클래스의 연결관계를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1FBA10-3663-4CF2-B5AB-BBE0623A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엔티티 클래스에 이러이러한 이유로 필요한 </a:t>
            </a:r>
            <a:r>
              <a:rPr lang="en-US" altLang="ko-KR" dirty="0"/>
              <a:t>6</a:t>
            </a:r>
            <a:r>
              <a:rPr lang="ko-KR" altLang="en-US" dirty="0"/>
              <a:t>개의 제어 클래스들을 설명하신 다음에 </a:t>
            </a:r>
            <a:endParaRPr lang="en-US" altLang="ko-KR" dirty="0"/>
          </a:p>
          <a:p>
            <a:r>
              <a:rPr lang="ko-KR" altLang="en-US" dirty="0"/>
              <a:t>각 제어 클래스를 필드와 메소드를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제어클래스를 사용하기 위해서는 각각의 시스템을 다루는 </a:t>
            </a:r>
            <a:r>
              <a:rPr lang="en-US" altLang="ko-KR" dirty="0"/>
              <a:t>6</a:t>
            </a:r>
            <a:r>
              <a:rPr lang="ko-KR" altLang="en-US" dirty="0"/>
              <a:t>개의 경계 클래스가 필요하다고 설명하신 다음에</a:t>
            </a:r>
            <a:endParaRPr lang="en-US" altLang="ko-KR" dirty="0"/>
          </a:p>
          <a:p>
            <a:r>
              <a:rPr lang="ko-KR" altLang="en-US" dirty="0"/>
              <a:t>각 경계 클래스의 필드와 메소드를 설명하시면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71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기능의 대표적인 시퀀스 다이어그램만 설명한다고 말하신 다음에 각 과정을 설명하시면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다이어그램의 자세한 설명은 각 담당자에게 </a:t>
            </a:r>
            <a:r>
              <a:rPr lang="ko-KR" altLang="en-US" dirty="0" err="1"/>
              <a:t>물어봐주세요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8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부분은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 err="1"/>
              <a:t>pwd</a:t>
            </a:r>
            <a:r>
              <a:rPr lang="ko-KR" altLang="en-US" dirty="0"/>
              <a:t>를 입력하고 로그인한 후에 나오는 게시판 </a:t>
            </a:r>
            <a:r>
              <a:rPr lang="ko-KR" altLang="en-US" dirty="0" err="1"/>
              <a:t>메뉴하면에서</a:t>
            </a:r>
            <a:r>
              <a:rPr lang="ko-KR" altLang="en-US" dirty="0"/>
              <a:t> 원하는 게시판을 누르면 해당 게시판이 나옵니다</a:t>
            </a:r>
            <a:r>
              <a:rPr lang="en-US" altLang="ko-KR" dirty="0"/>
              <a:t>. </a:t>
            </a:r>
            <a:r>
              <a:rPr lang="ko-KR" altLang="en-US" dirty="0"/>
              <a:t>여기서 해당 투표 게시글을 찾고 </a:t>
            </a:r>
            <a:r>
              <a:rPr lang="ko-KR" altLang="en-US" dirty="0" err="1"/>
              <a:t>투표글로</a:t>
            </a:r>
            <a:r>
              <a:rPr lang="ko-KR" altLang="en-US" dirty="0"/>
              <a:t> 이동한 뒤에 원하는 항목에 투표하기 버튼을 누르면 해당 게시물의 누적 투표수에 반영되는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0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71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작성하기의 진행과정은 </a:t>
            </a:r>
            <a:r>
              <a:rPr lang="ko-KR" altLang="en-US" dirty="0" err="1"/>
              <a:t>건의씨한테</a:t>
            </a:r>
            <a:r>
              <a:rPr lang="ko-KR" altLang="en-US" dirty="0"/>
              <a:t> 물어봐 주세요</a:t>
            </a:r>
          </a:p>
        </p:txBody>
      </p:sp>
    </p:spTree>
    <p:extLst>
      <p:ext uri="{BB962C8B-B14F-4D97-AF65-F5344CB8AC3E}">
        <p14:creationId xmlns:p14="http://schemas.microsoft.com/office/powerpoint/2010/main" val="20751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00A77-CC4C-48A0-9337-9579727F9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6A2B3-71BF-4861-9ED0-30424CE1E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42D3D-24C7-4C80-BFE2-C1DA5F0A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B24D7-DC6B-44F4-BA33-B8183DED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7679C-6580-4898-8E47-20889B0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378DB-58DC-4072-903D-CFFE2A0B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9E922-A70A-4BFF-BB8E-CEC7493A3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08B1E-C074-456A-8885-0E79D7E3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7859C-7D85-4D21-A347-86483B6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54A66-F13A-4CBE-B63C-14ED4BA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2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02CF6-C9E1-4439-950B-F56E46256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59AFA-1192-4534-BEA4-AC502434D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859E2-C5BD-4AE9-A20D-F24DB9F1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C43BA-EA9D-4D43-B4CD-66936A46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B7A5-B2DF-4687-A370-2A80A8A1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7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FC4C4-50C4-49F0-8065-8DAAF01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81C1C-902B-46FB-99ED-74F7D8E4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CEE79-8E8A-432C-942F-44580F8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007C7-33D7-4BF3-9478-EB26CA69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D8DB-2627-4361-A8F2-A03DA54A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5ADF5-C97B-4AA4-A01D-DF1ABCFE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74424-45A7-44B8-90A6-FDB1B22F0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ED383-88D4-47CF-AC5B-18ADD80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505D7-6E13-4399-A6E7-960FF515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098-A518-4A02-AA40-24E1A302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9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56E3-BB64-4B25-B5F1-0C4A4848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105AE-660A-4C7C-B224-667C8732C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FFADCE-99A9-4AE2-9397-54DEE7FEB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B5FAD-08B5-4816-8B3D-C15A4011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11CD1-1BC1-41A9-98BD-28C2B810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DF59F-77BD-45A2-AD23-6ADF5275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364FC-400C-4009-AD94-730B2F8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58D06-1FE3-4362-B481-A0260BD6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B1FF1-C543-446A-BE85-61844FE9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5E7F3C-5E93-441D-BFD2-8D8F6C853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E050FB-0A3C-4A47-86EC-24E48C8B0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720FA-E879-43CC-AEA5-62073479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F1E73-5A65-4F71-895B-FA31FFDC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91EE4-F1B5-4007-BAE5-C745E153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90E7-2B23-422C-9FB5-7AE768A3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402E78-9050-4B66-8C10-85A5611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68E64-69D2-4033-93AE-155CEB2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EC459-B9A0-4C28-9017-61C954E5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39E7CC-C11D-4D86-B001-F9F90F03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C5027-BC17-4486-B72D-4354CE54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74A4F-7E7E-4ADF-9B58-51265B3C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3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E78A-5043-4CEF-908D-4F510FE7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2698A-CE51-4E33-BD35-73EBD528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C098E3-DC1B-4EA6-8041-C063C007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A1AEA-33FE-42D2-8FB9-80067612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BB6BF-0C78-4966-8634-04F0F06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21C77-788B-4E77-93E3-8F0CE054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4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F2AEE-1D54-4B8C-8C5A-E90A2540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F9F00-B384-4327-9CAC-E1DA096F1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C5EE2-21E3-4DD9-9441-22FECE02D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97E25-8594-444C-A684-4EAD1C51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54586-2D9B-48AE-826C-CCBC96F3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A4788-1D00-441D-B4B6-A043631A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75FDD-B58F-46CA-BD17-EBB3F2F5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B36CE-80AB-4839-B5F3-F9F1BCBA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D35C-3DE7-4ED6-B2D9-FFA85094C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9EF2-51F6-469B-8B4A-21AE1EFB0DE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A733-E3B6-47E7-81CB-FE04C59D6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7929F-F268-4D6E-8EF8-C866374C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4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C1DCFEC5-8E9A-44E2-820E-F0FD7A88583B}"/>
              </a:ext>
            </a:extLst>
          </p:cNvPr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5677843-43F9-4019-B275-1CB4DC1B039C}"/>
              </a:ext>
            </a:extLst>
          </p:cNvPr>
          <p:cNvSpPr/>
          <p:nvPr/>
        </p:nvSpPr>
        <p:spPr>
          <a:xfrm>
            <a:off x="1538287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7A2CA-16A3-44D3-A74C-6C25DFB594B5}"/>
              </a:ext>
            </a:extLst>
          </p:cNvPr>
          <p:cNvSpPr txBox="1"/>
          <p:nvPr/>
        </p:nvSpPr>
        <p:spPr>
          <a:xfrm>
            <a:off x="2486025" y="2465498"/>
            <a:ext cx="721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독서 모임 프로그램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기말 발표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80FB4-0334-4C7F-B632-B04D9B285D87}"/>
              </a:ext>
            </a:extLst>
          </p:cNvPr>
          <p:cNvSpPr txBox="1"/>
          <p:nvPr/>
        </p:nvSpPr>
        <p:spPr>
          <a:xfrm>
            <a:off x="2495550" y="3446740"/>
            <a:ext cx="7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이효정 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4C1AE-0E75-478E-9B78-89222C81B17E}"/>
              </a:ext>
            </a:extLst>
          </p:cNvPr>
          <p:cNvSpPr/>
          <p:nvPr/>
        </p:nvSpPr>
        <p:spPr>
          <a:xfrm>
            <a:off x="1492906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1DF4-6E4A-4C78-B377-B2CEF51AD503}"/>
              </a:ext>
            </a:extLst>
          </p:cNvPr>
          <p:cNvSpPr/>
          <p:nvPr/>
        </p:nvSpPr>
        <p:spPr>
          <a:xfrm>
            <a:off x="5448965" y="3909108"/>
            <a:ext cx="647035" cy="60852"/>
          </a:xfrm>
          <a:prstGeom prst="rect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1169E-F537-4468-8AD0-FD5D02C3A3E1}"/>
              </a:ext>
            </a:extLst>
          </p:cNvPr>
          <p:cNvSpPr/>
          <p:nvPr/>
        </p:nvSpPr>
        <p:spPr>
          <a:xfrm>
            <a:off x="4801930" y="3909108"/>
            <a:ext cx="647035" cy="60852"/>
          </a:xfrm>
          <a:prstGeom prst="rect">
            <a:avLst/>
          </a:prstGeom>
          <a:solidFill>
            <a:srgbClr val="008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1C01B-7BC2-4C40-8761-192FC5B072DF}"/>
              </a:ext>
            </a:extLst>
          </p:cNvPr>
          <p:cNvSpPr/>
          <p:nvPr/>
        </p:nvSpPr>
        <p:spPr>
          <a:xfrm>
            <a:off x="6743035" y="3909108"/>
            <a:ext cx="647035" cy="60852"/>
          </a:xfrm>
          <a:prstGeom prst="rect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475A3-BC6B-4FEE-A5AE-2C5A5C540532}"/>
              </a:ext>
            </a:extLst>
          </p:cNvPr>
          <p:cNvSpPr/>
          <p:nvPr/>
        </p:nvSpPr>
        <p:spPr>
          <a:xfrm>
            <a:off x="6096000" y="3909108"/>
            <a:ext cx="647035" cy="60852"/>
          </a:xfrm>
          <a:prstGeom prst="rect">
            <a:avLst/>
          </a:prstGeom>
          <a:solidFill>
            <a:srgbClr val="FF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7FF1EE-8A0C-4D05-A7E5-1C730C4EB384}"/>
              </a:ext>
            </a:extLst>
          </p:cNvPr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8D7C1-C413-4127-883E-D9E5ED56C2F8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6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그룹 생성하기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6CAEA3-C696-4A80-8A33-594C8BEC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48" y="1071407"/>
            <a:ext cx="9963576" cy="53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게시글 작성하기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B9FC8A-6352-42C4-A9F6-F98F417C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4" y="839180"/>
            <a:ext cx="10026940" cy="58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88730" y="797335"/>
            <a:ext cx="1760139" cy="1233750"/>
            <a:chOff x="954781" y="1683003"/>
            <a:chExt cx="1760139" cy="12337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4781" y="2637497"/>
              <a:ext cx="1130816" cy="279256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91045" y="168300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121786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205079" y="1212768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88730" y="163743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79303" cy="1267705"/>
            <a:chOff x="979574" y="509697"/>
            <a:chExt cx="1579303" cy="12677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97781" y="1377292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88730" y="218035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5079" y="2221194"/>
            <a:ext cx="1705341" cy="400110"/>
            <a:chOff x="954939" y="1625777"/>
            <a:chExt cx="1705341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4939" y="1684874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136405" y="1625777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54203" y="266701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어려웠던 부분</a:t>
            </a:r>
          </a:p>
        </p:txBody>
      </p:sp>
      <p:pic>
        <p:nvPicPr>
          <p:cNvPr id="5" name="그림 4" descr="앉아있는이(가) 표시된 사진&#10;&#10;자동 생성된 설명">
            <a:extLst>
              <a:ext uri="{FF2B5EF4-FFF2-40B4-BE49-F238E27FC236}">
                <a16:creationId xmlns:a16="http://schemas.microsoft.com/office/drawing/2014/main" id="{3ACD5EE8-195A-4258-A0BF-840658CD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75" y="1242494"/>
            <a:ext cx="1523695" cy="17297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B5BA87-CD0D-4043-893F-0A1C9B45307C}"/>
              </a:ext>
            </a:extLst>
          </p:cNvPr>
          <p:cNvSpPr/>
          <p:nvPr/>
        </p:nvSpPr>
        <p:spPr>
          <a:xfrm>
            <a:off x="3768590" y="1319465"/>
            <a:ext cx="2394116" cy="15253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소통의 어려움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05F002-8764-4C99-AA93-C6D6B0547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285" y="990600"/>
            <a:ext cx="1828800" cy="19816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A52AFB-2CCE-4057-926D-BAEB3D731568}"/>
              </a:ext>
            </a:extLst>
          </p:cNvPr>
          <p:cNvSpPr/>
          <p:nvPr/>
        </p:nvSpPr>
        <p:spPr>
          <a:xfrm>
            <a:off x="9173029" y="1319465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1DA767AE-633C-4113-AFF7-5AE7F2B8B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9" y="3612756"/>
            <a:ext cx="1910259" cy="198134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47865C-98F5-4A67-8C81-536B3E175D99}"/>
              </a:ext>
            </a:extLst>
          </p:cNvPr>
          <p:cNvSpPr/>
          <p:nvPr/>
        </p:nvSpPr>
        <p:spPr>
          <a:xfrm>
            <a:off x="3768590" y="3877179"/>
            <a:ext cx="2394116" cy="13829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일정 조율의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6" name="그림 15" descr="옅은이(가) 표시된 사진&#10;&#10;자동 생성된 설명">
            <a:extLst>
              <a:ext uri="{FF2B5EF4-FFF2-40B4-BE49-F238E27FC236}">
                <a16:creationId xmlns:a16="http://schemas.microsoft.com/office/drawing/2014/main" id="{279EE7CD-F283-49FD-8C68-70156EBE5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37" y="3612756"/>
            <a:ext cx="2438095" cy="2439701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E6EBBEC-8B32-49F8-879C-581391A9C7D9}"/>
              </a:ext>
            </a:extLst>
          </p:cNvPr>
          <p:cNvSpPr/>
          <p:nvPr/>
        </p:nvSpPr>
        <p:spPr>
          <a:xfrm>
            <a:off x="9173029" y="3868587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제출의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182288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1F0F80-0E8E-4F45-B794-3B8E9AEFAF7D}"/>
              </a:ext>
            </a:extLst>
          </p:cNvPr>
          <p:cNvSpPr/>
          <p:nvPr/>
        </p:nvSpPr>
        <p:spPr>
          <a:xfrm>
            <a:off x="0" y="0"/>
            <a:ext cx="12192000" cy="55209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EAB96-3405-49BD-98C6-4F25365E645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00326D-8284-4E31-851B-2A53142C5E62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8460F80-3DE0-47D0-891F-0F9CD6FF211B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FE3C3D-659B-4721-9D3B-00C7B51C6E9B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194460-AFC7-433E-ABA7-EFC353ABFC69}"/>
              </a:ext>
            </a:extLst>
          </p:cNvPr>
          <p:cNvSpPr txBox="1"/>
          <p:nvPr/>
        </p:nvSpPr>
        <p:spPr>
          <a:xfrm>
            <a:off x="462721" y="103748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986388" y="1841540"/>
            <a:ext cx="1925513" cy="791363"/>
            <a:chOff x="916061" y="1604560"/>
            <a:chExt cx="1595607" cy="6450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134925" y="2496263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CF4A36-4A0E-42B7-B5EB-C4F09CFF5B99}"/>
              </a:ext>
            </a:extLst>
          </p:cNvPr>
          <p:cNvGrpSpPr/>
          <p:nvPr/>
        </p:nvGrpSpPr>
        <p:grpSpPr>
          <a:xfrm>
            <a:off x="3649307" y="1843136"/>
            <a:ext cx="1925513" cy="791363"/>
            <a:chOff x="916061" y="1604560"/>
            <a:chExt cx="1595607" cy="645031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D127FFBE-ECAD-433F-9871-F47A4804DC89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변경 사항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2445D6-E63F-4FEF-BDAA-BEBF221925E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EF53DDF-EFB6-48E1-A3BC-5B932D7D5CA7}"/>
              </a:ext>
            </a:extLst>
          </p:cNvPr>
          <p:cNvCxnSpPr>
            <a:cxnSpLocks/>
          </p:cNvCxnSpPr>
          <p:nvPr/>
        </p:nvCxnSpPr>
        <p:spPr>
          <a:xfrm>
            <a:off x="3797844" y="2497859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52C2A1-64FA-4CCE-B54E-088945DE7D3B}"/>
              </a:ext>
            </a:extLst>
          </p:cNvPr>
          <p:cNvSpPr/>
          <p:nvPr/>
        </p:nvSpPr>
        <p:spPr>
          <a:xfrm>
            <a:off x="1339707" y="2621345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BAD463-3A2D-4B10-BBB9-F692C0F10630}"/>
              </a:ext>
            </a:extLst>
          </p:cNvPr>
          <p:cNvSpPr txBox="1"/>
          <p:nvPr/>
        </p:nvSpPr>
        <p:spPr>
          <a:xfrm>
            <a:off x="1930305" y="3105916"/>
            <a:ext cx="120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클래스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ECA30F-5C48-4B72-972E-B74A657F0016}"/>
              </a:ext>
            </a:extLst>
          </p:cNvPr>
          <p:cNvSpPr txBox="1"/>
          <p:nvPr/>
        </p:nvSpPr>
        <p:spPr>
          <a:xfrm>
            <a:off x="1930305" y="3714237"/>
            <a:ext cx="14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시퀀스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AFF371-D5DF-40AB-8762-33025C3F0790}"/>
              </a:ext>
            </a:extLst>
          </p:cNvPr>
          <p:cNvSpPr/>
          <p:nvPr/>
        </p:nvSpPr>
        <p:spPr>
          <a:xfrm>
            <a:off x="1339707" y="3207336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86E6C70-6A8C-4BA6-9472-A5099908A5B2}"/>
              </a:ext>
            </a:extLst>
          </p:cNvPr>
          <p:cNvSpPr/>
          <p:nvPr/>
        </p:nvSpPr>
        <p:spPr>
          <a:xfrm>
            <a:off x="1339706" y="3788153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(3)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051E76-6DFD-4998-81FD-31E02E3E1DDA}"/>
              </a:ext>
            </a:extLst>
          </p:cNvPr>
          <p:cNvGrpSpPr/>
          <p:nvPr/>
        </p:nvGrpSpPr>
        <p:grpSpPr>
          <a:xfrm>
            <a:off x="6527970" y="1841007"/>
            <a:ext cx="2092155" cy="791363"/>
            <a:chOff x="916061" y="1604560"/>
            <a:chExt cx="1595607" cy="645031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139829B-D4FE-4723-A8EE-660260C31488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어려웠던 부분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8B41FE-E909-4026-9A3B-749C0C195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22C41A8-DB71-46FA-BF4F-06EDF1590142}"/>
              </a:ext>
            </a:extLst>
          </p:cNvPr>
          <p:cNvCxnSpPr>
            <a:cxnSpLocks/>
          </p:cNvCxnSpPr>
          <p:nvPr/>
        </p:nvCxnSpPr>
        <p:spPr>
          <a:xfrm>
            <a:off x="6676507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9CCC89A-C466-4413-A850-2107BA3E542C}"/>
              </a:ext>
            </a:extLst>
          </p:cNvPr>
          <p:cNvGrpSpPr/>
          <p:nvPr/>
        </p:nvGrpSpPr>
        <p:grpSpPr>
          <a:xfrm>
            <a:off x="9282402" y="1841008"/>
            <a:ext cx="1925513" cy="491370"/>
            <a:chOff x="916061" y="1604560"/>
            <a:chExt cx="1595607" cy="40051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C11004A-A304-4788-B8D4-588DB18690CC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미래 방향성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7412FA-4D34-4191-826E-DE1DA342A58D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32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B46A90E-4E3A-4D34-8830-A59E0B55C40A}"/>
              </a:ext>
            </a:extLst>
          </p:cNvPr>
          <p:cNvCxnSpPr>
            <a:cxnSpLocks/>
          </p:cNvCxnSpPr>
          <p:nvPr/>
        </p:nvCxnSpPr>
        <p:spPr>
          <a:xfrm>
            <a:off x="9430939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AFADA3-AE90-4E4A-9345-FE3D2F056C33}"/>
              </a:ext>
            </a:extLst>
          </p:cNvPr>
          <p:cNvSpPr txBox="1"/>
          <p:nvPr/>
        </p:nvSpPr>
        <p:spPr>
          <a:xfrm>
            <a:off x="1930305" y="2665740"/>
            <a:ext cx="12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16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273538FD-18F2-4BDC-B181-B4588532023F}"/>
              </a:ext>
            </a:extLst>
          </p:cNvPr>
          <p:cNvSpPr/>
          <p:nvPr/>
        </p:nvSpPr>
        <p:spPr>
          <a:xfrm>
            <a:off x="6329379" y="0"/>
            <a:ext cx="5862621" cy="6858001"/>
          </a:xfrm>
          <a:custGeom>
            <a:avLst/>
            <a:gdLst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4747033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6326451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377" h="6858000">
                <a:moveTo>
                  <a:pt x="0" y="6858000"/>
                </a:moveTo>
                <a:lnTo>
                  <a:pt x="1582344" y="0"/>
                </a:lnTo>
                <a:lnTo>
                  <a:pt x="6326451" y="0"/>
                </a:lnTo>
                <a:cubicBezTo>
                  <a:pt x="6327426" y="2286000"/>
                  <a:pt x="6328402" y="4572000"/>
                  <a:pt x="632937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83D89D-9894-4C7D-888D-93B2E4DF6E63}"/>
              </a:ext>
            </a:extLst>
          </p:cNvPr>
          <p:cNvCxnSpPr>
            <a:cxnSpLocks/>
          </p:cNvCxnSpPr>
          <p:nvPr/>
        </p:nvCxnSpPr>
        <p:spPr>
          <a:xfrm flipH="1">
            <a:off x="6198981" y="0"/>
            <a:ext cx="1486644" cy="6858000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42F127-BD6F-44B0-84F9-2BA59791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28" y="0"/>
            <a:ext cx="3567291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9000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클래스 다이어그램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2ED7B33-29B3-483A-893A-77A9C6259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58" y="675224"/>
            <a:ext cx="10116003" cy="61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엔티티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사용자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ko-KR" altLang="ko-KR" b="1" dirty="0"/>
              <a:t> </a:t>
            </a:r>
            <a:r>
              <a:rPr lang="ko-KR" altLang="ko-KR" b="1" dirty="0">
                <a:solidFill>
                  <a:schemeClr val="bg1"/>
                </a:solidFill>
              </a:rPr>
              <a:t>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엔티티 클래스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E44C64-D377-4D95-A1F2-C34D0306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33" y="770726"/>
            <a:ext cx="5453332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제어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</a:t>
            </a:r>
            <a:r>
              <a:rPr lang="ko-KR" altLang="en-US" b="1" dirty="0"/>
              <a:t>시스템</a:t>
            </a:r>
            <a:r>
              <a:rPr lang="ko-KR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제어 클래스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4EEC6C-F643-40F3-99D6-6DE2D65D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2" y="784868"/>
            <a:ext cx="498281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경계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UI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경계 클래스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0902C00-835B-47A2-BAF1-83D07102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92" y="770726"/>
            <a:ext cx="499248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도서 검색하기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95C4F43-082C-4560-AE49-FD0BEE9E8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2856"/>
          <a:stretch/>
        </p:blipFill>
        <p:spPr>
          <a:xfrm>
            <a:off x="1958658" y="839180"/>
            <a:ext cx="9536655" cy="57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투표하기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F72285-A83B-4CB6-ACD7-5B44D38E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4375"/>
          <a:stretch/>
        </p:blipFill>
        <p:spPr>
          <a:xfrm>
            <a:off x="1957084" y="753563"/>
            <a:ext cx="9843030" cy="58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646</Words>
  <Application>Microsoft Office PowerPoint</Application>
  <PresentationFormat>와이드스크린</PresentationFormat>
  <Paragraphs>268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나눔스퀘어 Bold</vt:lpstr>
      <vt:lpstr>나눔스퀘어 ExtraBold</vt:lpstr>
      <vt:lpstr>나눔스퀘어라운드 Bold</vt:lpstr>
      <vt:lpstr>나눔스퀘어라운드 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m36658</dc:creator>
  <cp:lastModifiedBy>m36658</cp:lastModifiedBy>
  <cp:revision>113</cp:revision>
  <dcterms:created xsi:type="dcterms:W3CDTF">2020-04-27T03:53:30Z</dcterms:created>
  <dcterms:modified xsi:type="dcterms:W3CDTF">2020-06-30T13:41:25Z</dcterms:modified>
</cp:coreProperties>
</file>